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2" r:id="rId9"/>
    <p:sldId id="268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Rus\Documents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70;&#1062;&#1058;&#1058;\Documents\&#1050;&#1085;&#1080;&#1075;&#1072;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Office PowerPoint]Лист1'!$A$2:$A$5</c:f>
              <c:strCache>
                <c:ptCount val="4"/>
                <c:pt idx="0">
                  <c:v>1.4. доступность сведений о ходе рассмотрения обращений граждан</c:v>
                </c:pt>
                <c:pt idx="1">
                  <c:v>1.3. доступность взаимодействия с получателями образовательных услуг</c:v>
                </c:pt>
                <c:pt idx="2">
                  <c:v>1.2. наличие на официальном сайте организации сведений о педагогических работниках</c:v>
                </c:pt>
                <c:pt idx="3">
                  <c:v>1.1. полнота и актуальность информации об организации, осуществляющей образовательную деятельность и ее деятельности</c:v>
                </c:pt>
              </c:strCache>
            </c:strRef>
          </c:cat>
          <c:val>
            <c:numRef>
              <c:f>'[Диаграмма в Microsoft Office PowerPoint]Лист1'!$B$2:$B$5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8.5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'[Диаграмма в Microsoft Office PowerPoint]Лист1'!$A$2:$A$5</c:f>
              <c:strCache>
                <c:ptCount val="4"/>
                <c:pt idx="0">
                  <c:v>1.4. доступность сведений о ходе рассмотрения обращений граждан</c:v>
                </c:pt>
                <c:pt idx="1">
                  <c:v>1.3. доступность взаимодействия с получателями образовательных услуг</c:v>
                </c:pt>
                <c:pt idx="2">
                  <c:v>1.2. наличие на официальном сайте организации сведений о педагогических работниках</c:v>
                </c:pt>
                <c:pt idx="3">
                  <c:v>1.1. полнота и актуальность информации об организации, осуществляющей образовательную деятельность и ее деятельности</c:v>
                </c:pt>
              </c:strCache>
            </c:strRef>
          </c:cat>
          <c:val>
            <c:numRef>
              <c:f>'[Диаграмма в Microsoft Office PowerPoint]Лист1'!$C$2:$C$5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invertIfNegative val="0"/>
          <c:cat>
            <c:strRef>
              <c:f>'[Диаграмма в Microsoft Office PowerPoint]Лист1'!$A$2:$A$5</c:f>
              <c:strCache>
                <c:ptCount val="4"/>
                <c:pt idx="0">
                  <c:v>1.4. доступность сведений о ходе рассмотрения обращений граждан</c:v>
                </c:pt>
                <c:pt idx="1">
                  <c:v>1.3. доступность взаимодействия с получателями образовательных услуг</c:v>
                </c:pt>
                <c:pt idx="2">
                  <c:v>1.2. наличие на официальном сайте организации сведений о педагогических работниках</c:v>
                </c:pt>
                <c:pt idx="3">
                  <c:v>1.1. полнота и актуальность информации об организации, осуществляющей образовательную деятельность и ее деятельности</c:v>
                </c:pt>
              </c:strCache>
            </c:strRef>
          </c:cat>
          <c:val>
            <c:numRef>
              <c:f>'[Диаграмма в Microsoft Office PowerPoint]Лист1'!$D$2:$D$5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140864"/>
        <c:axId val="175142016"/>
      </c:barChart>
      <c:catAx>
        <c:axId val="175140864"/>
        <c:scaling>
          <c:orientation val="minMax"/>
        </c:scaling>
        <c:delete val="0"/>
        <c:axPos val="l"/>
        <c:majorTickMark val="out"/>
        <c:minorTickMark val="none"/>
        <c:tickLblPos val="nextTo"/>
        <c:crossAx val="175142016"/>
        <c:crosses val="autoZero"/>
        <c:auto val="1"/>
        <c:lblAlgn val="ctr"/>
        <c:lblOffset val="100"/>
        <c:noMultiLvlLbl val="0"/>
      </c:catAx>
      <c:valAx>
        <c:axId val="1751420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5140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Лист1!$A$1:$A$7</c:f>
              <c:strCache>
                <c:ptCount val="7"/>
                <c:pt idx="0">
                  <c:v>2.7. наличие условий организации обучения и воспитания обучающихся с ограниченными возможностями здоровья</c:v>
                </c:pt>
                <c:pt idx="1">
                  <c:v>2.6. наличие безопасных условий пребывания ребенка в организации дополнительного образования</c:v>
                </c:pt>
                <c:pt idx="2">
                  <c:v>2.5. наличие возможности развития творческих способностей и интересов обучающихся</c:v>
                </c:pt>
                <c:pt idx="3">
                  <c:v>2.4. наличие дополнительных образовательных программ</c:v>
                </c:pt>
                <c:pt idx="4">
                  <c:v>2.3. наличие условий для индивидуальной работы с обучающимися</c:v>
                </c:pt>
                <c:pt idx="5">
                  <c:v>2.2. наличие необходимых условий для охраны и укрепления здоровья обучающихся</c:v>
                </c:pt>
                <c:pt idx="6">
                  <c:v>2.1. материально-техническое и информационное обеспечение организации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8.6</c:v>
                </c:pt>
                <c:pt idx="1">
                  <c:v>9.4</c:v>
                </c:pt>
                <c:pt idx="2">
                  <c:v>9.3000000000000007</c:v>
                </c:pt>
                <c:pt idx="3">
                  <c:v>8.9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053056"/>
        <c:axId val="175067136"/>
      </c:barChart>
      <c:catAx>
        <c:axId val="175053056"/>
        <c:scaling>
          <c:orientation val="minMax"/>
        </c:scaling>
        <c:delete val="0"/>
        <c:axPos val="l"/>
        <c:majorTickMark val="out"/>
        <c:minorTickMark val="none"/>
        <c:tickLblPos val="nextTo"/>
        <c:crossAx val="175067136"/>
        <c:crosses val="autoZero"/>
        <c:auto val="1"/>
        <c:lblAlgn val="ctr"/>
        <c:lblOffset val="100"/>
        <c:noMultiLvlLbl val="0"/>
      </c:catAx>
      <c:valAx>
        <c:axId val="175067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505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Лист1!$A$1:$A$2</c:f>
              <c:strCache>
                <c:ptCount val="2"/>
                <c:pt idx="0">
                  <c:v>4.3. готовность рекомендовать учреждение родственникам и знакомым</c:v>
                </c:pt>
                <c:pt idx="1">
                  <c:v>4.2. удовлетворенность качеством предоставляемых образовательных услуг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10</c:v>
                </c:pt>
                <c:pt idx="1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105536"/>
        <c:axId val="175107072"/>
      </c:barChart>
      <c:catAx>
        <c:axId val="175105536"/>
        <c:scaling>
          <c:orientation val="minMax"/>
        </c:scaling>
        <c:delete val="0"/>
        <c:axPos val="l"/>
        <c:majorTickMark val="out"/>
        <c:minorTickMark val="none"/>
        <c:tickLblPos val="nextTo"/>
        <c:crossAx val="175107072"/>
        <c:crosses val="autoZero"/>
        <c:auto val="1"/>
        <c:lblAlgn val="ctr"/>
        <c:lblOffset val="100"/>
        <c:noMultiLvlLbl val="0"/>
      </c:catAx>
      <c:valAx>
        <c:axId val="17510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5105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Лист1!$A$1:$A$3</c:f>
              <c:strCache>
                <c:ptCount val="3"/>
                <c:pt idx="0">
                  <c:v>4.3. готовность рекомендовать учреждение родственникам и знакомым</c:v>
                </c:pt>
                <c:pt idx="1">
                  <c:v>4.2. удовлетворенность качеством предоставляемых образовательных услуг</c:v>
                </c:pt>
                <c:pt idx="2">
                  <c:v>4.1. удовлетворенность материально-техническим обеспечением учреждения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10</c:v>
                </c:pt>
                <c:pt idx="1">
                  <c:v>9.5</c:v>
                </c:pt>
                <c:pt idx="2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444928"/>
        <c:axId val="174446464"/>
      </c:barChart>
      <c:catAx>
        <c:axId val="174444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74446464"/>
        <c:crosses val="autoZero"/>
        <c:auto val="1"/>
        <c:lblAlgn val="ctr"/>
        <c:lblOffset val="100"/>
        <c:noMultiLvlLbl val="0"/>
      </c:catAx>
      <c:valAx>
        <c:axId val="17444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444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822440944881919"/>
          <c:y val="5.0925925925925923E-2"/>
          <c:w val="0.44565748031496077"/>
          <c:h val="0.7986996937882769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Лист1!$A$1:$A$4</c:f>
              <c:strCache>
                <c:ptCount val="4"/>
                <c:pt idx="0">
                  <c:v>Критерий №4 «Общая удовлетворенность качеством образовательной деятельности учреждения</c:v>
                </c:pt>
                <c:pt idx="1">
                  <c:v>Критерий №3 «Доброжелательность, вежливость, компетентность персонала и работников образовательной организации»</c:v>
                </c:pt>
                <c:pt idx="2">
                  <c:v>Критерий №2 «Комфортность условий, в которых осуществляется образовательная деятельность»</c:v>
                </c:pt>
                <c:pt idx="3">
                  <c:v>Критерий №1 «Открытость и доступность информации об организации, осуществляющей образовательную деятельность»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96</c:v>
                </c:pt>
                <c:pt idx="1">
                  <c:v>94</c:v>
                </c:pt>
                <c:pt idx="2">
                  <c:v>91.6</c:v>
                </c:pt>
                <c:pt idx="3">
                  <c:v>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405696"/>
        <c:axId val="175411584"/>
      </c:barChart>
      <c:catAx>
        <c:axId val="175405696"/>
        <c:scaling>
          <c:orientation val="minMax"/>
        </c:scaling>
        <c:delete val="0"/>
        <c:axPos val="l"/>
        <c:majorTickMark val="out"/>
        <c:minorTickMark val="none"/>
        <c:tickLblPos val="nextTo"/>
        <c:crossAx val="175411584"/>
        <c:crosses val="autoZero"/>
        <c:auto val="1"/>
        <c:lblAlgn val="ctr"/>
        <c:lblOffset val="100"/>
        <c:noMultiLvlLbl val="0"/>
      </c:catAx>
      <c:valAx>
        <c:axId val="17541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5405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61767F-C061-4CAF-BF3B-0095AB965ACD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7ED66-0BA1-49D0-8FB3-21C651479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143248"/>
            <a:ext cx="8115328" cy="25003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проведения независимой оценки качества образовательной деятельности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Таймырского муниципального казенного образовательного учреждения дополнительного образования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«Детско-юношеский центр туризма и творчества «Юниор».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5" y="285728"/>
          <a:ext cx="8715432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5"/>
                <a:gridCol w="714380"/>
                <a:gridCol w="690569"/>
                <a:gridCol w="726286"/>
                <a:gridCol w="726286"/>
                <a:gridCol w="726286"/>
                <a:gridCol w="916787"/>
                <a:gridCol w="642942"/>
                <a:gridCol w="785818"/>
                <a:gridCol w="642942"/>
                <a:gridCol w="642941"/>
              </a:tblGrid>
              <a:tr h="2857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НаименованиеТМКОУ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Открытость и доступность информации об образовательном учреждении, осуществляющем образовательную деятельность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(40 балов)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Комфортность условий, в которых осуществляется образовательная деятельность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(69баллов) 	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Доброжелательность, вежливость, компетентность персонала и работников (20 баллов) 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Общая удовлетворенность качеством образовательной деятельности учреждения (30 баллов)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баллов 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(159 баллов)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1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баллы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%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баллы</a:t>
                      </a:r>
                      <a:endParaRPr lang="ru-RU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%</a:t>
                      </a:r>
                      <a:endParaRPr lang="ru-RU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баллы</a:t>
                      </a:r>
                      <a:endParaRPr lang="ru-RU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%</a:t>
                      </a:r>
                      <a:endParaRPr lang="ru-RU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баллы</a:t>
                      </a:r>
                      <a:endParaRPr lang="ru-RU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%</a:t>
                      </a:r>
                      <a:endParaRPr lang="ru-RU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баллы</a:t>
                      </a:r>
                      <a:endParaRPr lang="ru-RU" sz="10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%</a:t>
                      </a:r>
                      <a:endParaRPr lang="ru-RU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5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ТМКОУ ДО ДЮЦТТ «Юниор»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24,5 	</a:t>
                      </a:r>
                    </a:p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61,5 	</a:t>
                      </a:r>
                    </a:p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63,2 	</a:t>
                      </a:r>
                    </a:p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91,6 	</a:t>
                      </a:r>
                    </a:p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18,8 	</a:t>
                      </a:r>
                    </a:p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94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28,8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 	</a:t>
                      </a:r>
                    </a:p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135,3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85,8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4857760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Сумма баллов по всем четырем критериям составила </a:t>
            </a:r>
            <a:r>
              <a:rPr lang="ru-RU" b="1" dirty="0" smtClean="0"/>
              <a:t>135,3, что составляет 85,8% от максимально возможного количества баллов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785794"/>
          <a:ext cx="775813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285728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Результаты НОКО по каждому из критериев №1 – №4 </a:t>
            </a:r>
          </a:p>
          <a:p>
            <a:pPr algn="ctr"/>
            <a:r>
              <a:rPr lang="ru-RU" sz="1600" b="1" dirty="0" smtClean="0"/>
              <a:t>(в % , </a:t>
            </a:r>
            <a:r>
              <a:rPr lang="ru-RU" sz="1600" b="1" i="1" dirty="0" err="1" smtClean="0"/>
              <a:t>max</a:t>
            </a:r>
            <a:r>
              <a:rPr lang="ru-RU" sz="1600" b="1" i="1" dirty="0" smtClean="0"/>
              <a:t>. балл по каждому критерию -100%)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состоянию качества открытости и доступности информации об образовательном учреждении, осуществляющем образовательную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/>
          </a:bodyPr>
          <a:lstStyle/>
          <a:p>
            <a:endParaRPr lang="ru-RU" sz="1600" dirty="0"/>
          </a:p>
          <a:p>
            <a:pPr lvl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ТМКОУ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 ДЮЦТТ «Юниор» проводит последовательную работу по развитию информационной открытости образовательной организации, доступности и открытости информации о деятельности для получателей услуг.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Поддерживается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высокий уровень компетентности специалистов.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Точками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роста ТМКОУ ДО ДЮЦТТ «Юниор» в повышении потенциала информационной открытости в соответствии с требованиями законодательства являются: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20040" lvl="1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- создание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информационной открытости при обращении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	потребителей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услуг с жалобами и предложениями через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информационные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сервисы сайта образовательной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организации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повышению качества открытости и доступности информации об образовательном учреждении, осуществляющем образовательную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расширение доступности информации на официальном сайте учреждения, посредством своевременного обновления размещенной информации.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обратить отдельное внимание на проведение мероприятий, направленных на повышение компетенций получателей услуг в использовании электронных ресурсов.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отражать результативность обращений получателей услуг посредством информационно-коммуникационных ресурсов, чтобы данная работа не осуществлялась формально.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7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 по состоянию качества комфортности условий, в которых осуществляется образовательная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ТМКОУ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ДЮЦТТ «Юниор»» организует предоставление образовательных услуг, имея достаточное материально-техническое и информационное обеспечение образовательного процесса.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ТМКОУ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ДЮЦТТ «Юниор» имеет достаточно высокий потенциал развития качественных современных образовательных услуг и создания комфортных условий для их потребителей.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ТМКОУ ДО ДЮЦТТ «Юниор» созданы условия для развития творческих способностей и интересов обучающихся, о чем свидетельствует информация о доле участия обучающихся образовательной организации в конкурсах и олимпиадах различных уровней, а также информация о результативности участия.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роста ТМКОУ ДО ДЮЦТТ «Юниор» в повышении потенциала по критерию комфортности условий, в которых осуществляется образовательная деятельность, являются следующие направления: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расширение спектра дополнительных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	программ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 целью усовершенствования обучения школьников;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совершенствование работы по созданию доступной среды.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повышению качества комфортности условий, в которых осуществляется образовательная деятельность: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проведение работы по дополнению и обновлению информации о дополнительных образовательных программах, реализуемых в ТМКОУ ДО ДЮЦТТ «Юниор». 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Выводы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по состоянию качества доброжелательности, вежливости и компетентности персонала и работников образовательной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организации:</a:t>
            </a:r>
          </a:p>
          <a:p>
            <a:endParaRPr lang="ru-RU" sz="2000" dirty="0"/>
          </a:p>
          <a:p>
            <a:r>
              <a:rPr lang="ru-RU" sz="2000" dirty="0" smtClean="0"/>
              <a:t>93</a:t>
            </a:r>
            <a:r>
              <a:rPr lang="ru-RU" sz="2000" dirty="0"/>
              <a:t>% респондентов отмечают высокий уровень доброжелательности и вежливости персонала по отношению к потребителям образовательных услуг. </a:t>
            </a:r>
          </a:p>
          <a:p>
            <a:r>
              <a:rPr lang="ru-RU" sz="2000" dirty="0" smtClean="0"/>
              <a:t>95</a:t>
            </a:r>
            <a:r>
              <a:rPr lang="ru-RU" sz="2000" dirty="0"/>
              <a:t>% респондентов отмечают высокий профессиональный потенциал работников коллектива ТМКОУ ДО ДЮЦТТ «Юниор», что подтверждается результатами анкетирования. </a:t>
            </a:r>
          </a:p>
          <a:p>
            <a:r>
              <a:rPr lang="ru-RU" sz="2000" dirty="0" smtClean="0"/>
              <a:t>Точкой </a:t>
            </a:r>
            <a:r>
              <a:rPr lang="ru-RU" sz="2000" dirty="0"/>
              <a:t>роста при оценке данного критерия может стать продолжение планомерной работы по повышению квалификации и компетентностей персонала и работников ТМКОУ ДО ДЮЦТТ «Юниор</a:t>
            </a:r>
            <a:r>
              <a:rPr lang="ru-RU" sz="2000" dirty="0" smtClean="0"/>
              <a:t>». </a:t>
            </a:r>
            <a:endParaRPr lang="ru-RU" sz="2000" dirty="0"/>
          </a:p>
          <a:p>
            <a:pPr marL="0" indent="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состоянию качества образовательной деятельности учреждения: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итогам проведенного исследования можно отметить, что 95% потребителей образовательных услуг высоко оценивают образовательную деятельность учреждения.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% респондентов готовы рекомендовать ТМКОУ ДО ДЮЦТТ «Юниор» своим друзьям и знакомым.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7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 по улучшению качества информирования через сайт образовательной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Подвергнуть сайт ТМКОУ ДО ДЮЦТТ «Юниор» внутреннему аудиту (техническому и содержательному) на основании проведенной оценки и по его результатам доработать сайт с целью сведения к минимуму всех выявленных информационных дефицитов.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целенаправленную и системную работу по привлечению активных пользователей сайта ТМКОУ ДО ДЮЦТТ «Юниор», способствовать воспитанию информационной культуры, как родителей, так и обучающихся.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каналы обратной связи для выявления неудобств, с которыми сталкиваются потребители услуг при посещении ТМКОУ ДО ДЮЦТТ «Юниор», своевременно реагировать на жалобы и предложения потребителей образовательных услуг, развивать информационные сервисы для потребителей образовательных услуг.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5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 по улучшению качества работы по обеспечению условий безопасности и комфорта: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Информировать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потребителей образовательных услуг о реализации дополнительных образовательных программ в ТМКОУ ДО ДЮЦТТ «Юниор». 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 по повышению уровня удовлетворенности потребителей качеством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образовательной организации: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Довести информацию о результатах анкетирования до всех работников образовательной организации, продолжить работу, направленную на развитие компетентностей персонала и работников ТМКОУ ДО ДЮЦТТ «Юниор».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Направить усилия на систему проведения мероприятий, тренингов, направленных на раскрытие способностей персонала и работников ТМКОУ ДО ДЮЦТТ «Юниор» применять на практике имеющиеся знания, умения, опыт.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Совершенствовать систему и создавать условия для систематического повышения уровня образования работников по профилю деятельности образовательной организации, что позволит повысить качественные показатели деятельности учреждения в целом. </a:t>
            </a:r>
          </a:p>
          <a:p>
            <a:pPr marL="0" indent="0">
              <a:buNone/>
            </a:pP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 по повышению качества образовательной деятельности образовательной организации: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/>
          <a:lstStyle/>
          <a:p>
            <a:endParaRPr lang="ru-RU" dirty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комфортные условия получения образовательных услуг в целях повышения качества обучения, развивать материально-техническую базу организации.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Организовать проведение различных мероприятий, направленных на повышение компетенций получателей услуг в использовании электронных ресурсов и информации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размещенной на сайте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ТМКОУ ДО «ДЮЦТТ «Юниор».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2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ОСНОВНЫЕ КРИТЕРИИ ОЦЕНКИ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 критерий №1 «Открытость и доступность информации об образовательной организации»; </a:t>
            </a:r>
          </a:p>
          <a:p>
            <a:r>
              <a:rPr lang="ru-RU" dirty="0" smtClean="0"/>
              <a:t> критерий №2 «Комфортность условий, в которых осуществляется образовательная деятельность»; </a:t>
            </a:r>
          </a:p>
          <a:p>
            <a:r>
              <a:rPr lang="ru-RU" dirty="0" smtClean="0"/>
              <a:t> критерий №3 «Доброжелательность, вежливость и компетентность работников образовательной организации»; </a:t>
            </a:r>
          </a:p>
          <a:p>
            <a:r>
              <a:rPr lang="ru-RU" dirty="0" smtClean="0"/>
              <a:t> критерий №4 «Удовлетворенность качеством образовательной деятельности образовательной организации».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Критерий №1 «Открытость и доступность информации об организации, осуществляющей образовательную деятельность»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428736"/>
          <a:ext cx="77724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14446"/>
                <a:gridCol w="1143008"/>
                <a:gridCol w="1757346"/>
              </a:tblGrid>
              <a:tr h="1000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№1 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     балл 	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Балл ТМКОУ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от максимально возможного количества баллов 	</a:t>
                      </a:r>
                      <a:endParaRPr lang="ru-RU" sz="14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Открытость и доступность информации об организации, осуществляющей образовательную деятельность 			 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24,5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61,5%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3786190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Результаты НОКО по каждому из показателей, </a:t>
            </a:r>
          </a:p>
          <a:p>
            <a:pPr algn="ctr"/>
            <a:r>
              <a:rPr lang="ru-RU" sz="1400" dirty="0"/>
              <a:t>входящих в оценку критерия № 1 (</a:t>
            </a:r>
            <a:r>
              <a:rPr lang="ru-RU" sz="1400" i="1" dirty="0" err="1"/>
              <a:t>max</a:t>
            </a:r>
            <a:r>
              <a:rPr lang="ru-RU" sz="1400" i="1" dirty="0"/>
              <a:t>. балл по каждому показателю -10б.) 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000100" y="4357694"/>
          <a:ext cx="7715304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родителей (законных представителей) обучающихся по критерию №1 показало, что: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информированы о работе образовательной организации и о порядке предоставления образовательных услуг -99% респондентов;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доступна полная информация о способах взаимодействия с образовательной организацией – 97% респондентов;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доступными для респондентов источниками информации о способах взаимодействия с образовательной организацией являются информационные стенды - 34% респондентов, сайт школы- 42%;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возможность дистанционного взаимодействия с работниками организации - 77% респондентов;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возможность лично обращаться в образовательную организацию, с целью направления жалоб и отзывов о качестве предоставляемых услуг - 97% респондентов;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удовлетворены порядком рассмотрения жалоб и обращений в образовательную организацию - 61% респондентов, 39% - не обращались.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Критерий №2 «Комфортность условий, в которых осуществляется образовательная деятельность»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428736"/>
          <a:ext cx="7786742" cy="238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349"/>
                <a:gridCol w="1216687"/>
                <a:gridCol w="1145117"/>
                <a:gridCol w="1760589"/>
              </a:tblGrid>
              <a:tr h="8465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№2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     балл 	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Балл ТМКОУ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 максимально возможного количества баллов 	</a:t>
                      </a:r>
                      <a:endParaRPr lang="ru-RU" sz="1400" dirty="0"/>
                    </a:p>
                  </a:txBody>
                  <a:tcPr/>
                </a:tc>
              </a:tr>
              <a:tr h="1225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Комфортность условий, в которых осуществляется образовательная деятельность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63,2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91,6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3786190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Результаты НОКО по каждому из показателей, </a:t>
            </a:r>
          </a:p>
          <a:p>
            <a:pPr algn="ctr"/>
            <a:r>
              <a:rPr lang="ru-RU" sz="1400" dirty="0"/>
              <a:t>входящих в оценку критерия № 2 (</a:t>
            </a:r>
            <a:r>
              <a:rPr lang="ru-RU" sz="1400" i="1" dirty="0" err="1"/>
              <a:t>max</a:t>
            </a:r>
            <a:r>
              <a:rPr lang="ru-RU" sz="1400" i="1" dirty="0"/>
              <a:t>. балл по показателям 2.1.; 2.3.-2.7 -10б., 2.2.-9б.) </a:t>
            </a:r>
            <a:endParaRPr lang="ru-RU" sz="1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000100" y="4429132"/>
          <a:ext cx="771530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родителей (законных представителей) обучающихся по критерию №2 показало, что: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удовлетворены обеспечением безопасных условий пребывания ребенка в образовательной организации – 94% респондентов; </a:t>
            </a:r>
          </a:p>
          <a:p>
            <a:r>
              <a:rPr lang="ru-RU" dirty="0" smtClean="0"/>
              <a:t>удовлетворены условиями охраны и укрепления здоровья детей, соблюдением санитарно-гигиенических требований -94% респондентов; </a:t>
            </a:r>
          </a:p>
          <a:p>
            <a:r>
              <a:rPr lang="ru-RU" dirty="0" smtClean="0"/>
              <a:t>считают, что в организации дополнительного образования имеются возможности для индивидуальной работы с обучающимися – 89% респондентов; </a:t>
            </a:r>
          </a:p>
          <a:p>
            <a:r>
              <a:rPr lang="ru-RU" dirty="0" smtClean="0"/>
              <a:t>удовлетворены обеспечением условий для равной доступности к услугам, людям с ограниченными возможностями здоровья 84 % респондентов; </a:t>
            </a:r>
          </a:p>
          <a:p>
            <a:r>
              <a:rPr lang="ru-RU" dirty="0" smtClean="0"/>
              <a:t>удовлетворены графиком работы организации дополнительного образования – 93% респондентов; </a:t>
            </a:r>
          </a:p>
          <a:p>
            <a:r>
              <a:rPr lang="ru-RU" dirty="0" smtClean="0"/>
              <a:t>удовлетворяет материально-техническое оснащение образовательной организации - 93% респондентов; </a:t>
            </a:r>
          </a:p>
          <a:p>
            <a:r>
              <a:rPr lang="ru-RU" dirty="0" smtClean="0"/>
              <a:t>удовлетворены качеством проводимых мероприятий -97% респондентов.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Критерий №3 «Доброжелательность, вежливость, компетентность персонала и работников образовательной организации»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428737"/>
          <a:ext cx="7772400" cy="198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14446"/>
                <a:gridCol w="1143008"/>
                <a:gridCol w="1757346"/>
              </a:tblGrid>
              <a:tr h="1031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№3 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     балл 	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Балл ТМКОУ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от максимально возможного количества баллов 	</a:t>
                      </a:r>
                      <a:endParaRPr lang="ru-RU" sz="1400" dirty="0"/>
                    </a:p>
                  </a:txBody>
                  <a:tcPr/>
                </a:tc>
              </a:tr>
              <a:tr h="8256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Доброжелательность, вежливость, компетентность персонала и работников образовательной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18,8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94%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3500438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Результаты НОКО по каждому из показателей, </a:t>
            </a:r>
          </a:p>
          <a:p>
            <a:pPr algn="ctr"/>
            <a:r>
              <a:rPr lang="ru-RU" sz="1400" dirty="0"/>
              <a:t>входящих в оценку критерия № 3 </a:t>
            </a:r>
            <a:r>
              <a:rPr lang="ru-RU" sz="1400" i="1" dirty="0"/>
              <a:t>(</a:t>
            </a:r>
            <a:r>
              <a:rPr lang="ru-RU" sz="1400" i="1" dirty="0" err="1"/>
              <a:t>max</a:t>
            </a:r>
            <a:r>
              <a:rPr lang="ru-RU" sz="1400" i="1" dirty="0"/>
              <a:t>. балл по каждому показателю -10б.) </a:t>
            </a:r>
            <a:endParaRPr lang="ru-RU" sz="1400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000100" y="4071942"/>
          <a:ext cx="771530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родителей по критерию №3 «Доброжелательность, вежливость, компетентность персонала и работников образовательной организации» показало, что: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93% респондентов оценивают доброжелательность и вежливость персонала и работников ТМКОУ ДО ДЮЦТТ «Юниор»;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95 % респондентов удовлетворены их компетентностью.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Таким образом, анкетирование респондентов выявило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высокий уровень удовлетворенности респондентов качеством отношения персонала и работников ТМКОУ ДО ДЮЦТТ «Юниор» к потребителям образовательных услуг.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Критерий №4 «Общая удовлетворенность качеством образовательной деятельности учреждения»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428737"/>
          <a:ext cx="7772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14446"/>
                <a:gridCol w="1143008"/>
                <a:gridCol w="1757346"/>
              </a:tblGrid>
              <a:tr h="1031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№4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     балл 		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Балл ТМКОУ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от максимально возможного количества баллов 	</a:t>
                      </a:r>
                      <a:endParaRPr lang="ru-RU" sz="1400" dirty="0"/>
                    </a:p>
                  </a:txBody>
                  <a:tcPr/>
                </a:tc>
              </a:tr>
              <a:tr h="8256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удовлетворенность качеством образовательной деятельности учреждения 		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28,8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96%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28662" y="3571876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Результаты НОКО по каждому из показателей,  входящих в оценку критерия № 4 (</a:t>
            </a:r>
            <a:r>
              <a:rPr lang="ru-RU" sz="1400" i="1" dirty="0" err="1" smtClean="0"/>
              <a:t>max</a:t>
            </a:r>
            <a:r>
              <a:rPr lang="ru-RU" sz="1400" i="1" dirty="0" smtClean="0"/>
              <a:t>. балл по каждому показателю -10б.) </a:t>
            </a:r>
            <a:endParaRPr lang="ru-RU" sz="14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00100" y="4214818"/>
          <a:ext cx="7715304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511</TotalTime>
  <Words>1447</Words>
  <Application>Microsoft Office PowerPoint</Application>
  <PresentationFormat>Экран (4:3)</PresentationFormat>
  <Paragraphs>151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Результаты проведения независимой оценки качества образовательной деятельности  Таймырского муниципального казенного образовательного учреждения дополнительного образования  «Детско-юношеский центр туризма и творчества «Юниор». </vt:lpstr>
      <vt:lpstr>ОСНОВНЫЕ КРИТЕРИИ ОЦЕНКИ</vt:lpstr>
      <vt:lpstr>Критерий №1 «Открытость и доступность информации об организации, осуществляющей образовательную деятельность» </vt:lpstr>
      <vt:lpstr>Анкетирование родителей (законных представителей) обучающихся по критерию №1 показало, что: </vt:lpstr>
      <vt:lpstr>Критерий №2 «Комфортность условий, в которых осуществляется образовательная деятельность» </vt:lpstr>
      <vt:lpstr>Анкетирование родителей (законных представителей) обучающихся по критерию №2 показало, что: </vt:lpstr>
      <vt:lpstr>Критерий №3 «Доброжелательность, вежливость, компетентность персонала и работников образовательной организации» </vt:lpstr>
      <vt:lpstr>Анкетирование родителей по критерию №3 «Доброжелательность, вежливость, компетентность персонала и работников образовательной организации» показало, что: </vt:lpstr>
      <vt:lpstr>Критерий №4 «Общая удовлетворенность качеством образовательной деятельности учреждения» </vt:lpstr>
      <vt:lpstr>Презентация PowerPoint</vt:lpstr>
      <vt:lpstr>Презентация PowerPoint</vt:lpstr>
      <vt:lpstr>   Выводы по состоянию качества открытости и доступности информации об образовательном учреждении, осуществляющем образовательную деятельность  </vt:lpstr>
      <vt:lpstr>Рекомендации по повышению качества открытости и доступности информации об образовательном учреждении, осуществляющем образовательную деятельность </vt:lpstr>
      <vt:lpstr>Выводы по состоянию качества комфортности условий, в которых осуществляется образовательная деятельность </vt:lpstr>
      <vt:lpstr>Рекомендации по повышению качества комфортности условий, в которых осуществляется образовательная деятельность: </vt:lpstr>
      <vt:lpstr>Выводы по состоянию качества образовательной деятельности учреждения: </vt:lpstr>
      <vt:lpstr>Предложения по улучшению качества информирования через сайт образовательной организации</vt:lpstr>
      <vt:lpstr>Предложения по улучшению качества работы по обеспечению условий безопасности и комфорта: </vt:lpstr>
      <vt:lpstr>Предложения по повышению качества образовательной деятельности образовательной организации: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проведения независимой оценки качества образовательной деятельности  Таймырского муниципального казенного образовательного учреждения дополнительного образования  «Детско-юношеский центр туризма и творчества «Юниор» </dc:title>
  <dc:creator>EtRus</dc:creator>
  <cp:lastModifiedBy>Пользователь Windows</cp:lastModifiedBy>
  <cp:revision>75</cp:revision>
  <dcterms:created xsi:type="dcterms:W3CDTF">2017-12-06T09:52:10Z</dcterms:created>
  <dcterms:modified xsi:type="dcterms:W3CDTF">2017-12-21T09:55:47Z</dcterms:modified>
</cp:coreProperties>
</file>